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97" r:id="rId3"/>
    <p:sldId id="276" r:id="rId4"/>
    <p:sldId id="277" r:id="rId5"/>
    <p:sldId id="278" r:id="rId6"/>
    <p:sldId id="279" r:id="rId7"/>
    <p:sldId id="281" r:id="rId8"/>
    <p:sldId id="280" r:id="rId9"/>
    <p:sldId id="283" r:id="rId10"/>
    <p:sldId id="282" r:id="rId11"/>
    <p:sldId id="286" r:id="rId12"/>
    <p:sldId id="287" r:id="rId13"/>
    <p:sldId id="288" r:id="rId14"/>
    <p:sldId id="285" r:id="rId15"/>
    <p:sldId id="284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8" r:id="rId25"/>
    <p:sldId id="299" r:id="rId26"/>
    <p:sldId id="300" r:id="rId27"/>
    <p:sldId id="301" r:id="rId28"/>
    <p:sldId id="275" r:id="rId29"/>
  </p:sldIdLst>
  <p:sldSz cx="18288000" cy="10287000"/>
  <p:notesSz cx="18288000" cy="10287000"/>
  <p:embeddedFontLst>
    <p:embeddedFont>
      <p:font typeface="210 맨발의청춘 B" panose="02020603020101020101" pitchFamily="18" charset="-127"/>
      <p:regular r:id="rId31"/>
    </p:embeddedFont>
    <p:embeddedFont>
      <p:font typeface="210 맨발의청춘 L" panose="02020603020101020101" pitchFamily="18" charset="-127"/>
      <p:regular r:id="rId32"/>
    </p:embeddedFont>
    <p:embeddedFont>
      <p:font typeface="210 맨발의청춘 R" panose="02020603020101020101" pitchFamily="18" charset="-127"/>
      <p:regular r:id="rId33"/>
    </p:embeddedFont>
    <p:embeddedFont>
      <p:font typeface="Cambria Math" panose="02040503050406030204" pitchFamily="18" charset="0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532"/>
    <a:srgbClr val="FF5050"/>
    <a:srgbClr val="FF7C80"/>
    <a:srgbClr val="3D471F"/>
    <a:srgbClr val="EBE8D8"/>
    <a:srgbClr val="EBE7D8"/>
    <a:srgbClr val="FFCC66"/>
    <a:srgbClr val="1D1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 autoAdjust="0"/>
    <p:restoredTop sz="94660"/>
  </p:normalViewPr>
  <p:slideViewPr>
    <p:cSldViewPr>
      <p:cViewPr varScale="1">
        <p:scale>
          <a:sx n="70" d="100"/>
          <a:sy n="70" d="100"/>
        </p:scale>
        <p:origin x="23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93942-633E-49E1-BA04-F02517BD57C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D2646-40CE-4580-93B3-C046C6404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1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276E2-3402-F0AB-A91C-167EF821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5DCA0C-2475-A203-CD79-DB1DC2002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7376F5-2F77-2385-7C84-ECBDC978F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E832D0-DA3A-B06D-A383-CA02EAE4F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00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78C9C-858D-A0DE-75DC-F33E1BFC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C57E84-830D-F2AA-60CD-57763FBAF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CEC7D5-A4AC-FB23-4289-E5E4288AA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C568C3-21AF-59B8-F37D-FEF939533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25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B31D2-2EC6-2BEE-FC25-7F5DE404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344403-8B0A-7287-FB70-74B0C8A98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8E8A27-43DB-BCB3-193E-887DFF0C8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08948-B03C-FBEA-0511-57162CEFE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38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5854-D7D6-6F07-18B4-AC1074CA6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67C6C2-4019-6B81-E20D-B6510C0AC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EA853D-0C42-A65A-B03E-7C1200FE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35CEC4-5837-0380-7F4A-CE5291ADFA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11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74E2B-91C6-5990-F9F9-55DCAE7C5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C04794-ACEA-8261-BAA8-B366EBEA2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6617AC-0CCA-3ADF-7FE2-9FDA1183F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280C19-F7CC-75CB-5DD8-EAEBDFFD2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868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C4B29-0792-EC90-748B-6EB8CAE80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5B58EB-A58C-4F80-D7DD-53CFAE368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2B6088-BF76-EB59-AEFE-7FFBADB15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C2C49A-8826-AD84-C0EC-EA679D4C8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174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77263-77C0-2DD6-30A6-A975553E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9AE28E-EB31-A976-35E4-B5243EBBD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6CD62A-C59A-F50C-807E-BD137FFC5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E744D0-826E-A1A6-CF64-DAAEFE861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682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85973-9046-1336-08DC-9D78D6BF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AE5667-4CA5-8CB8-65B3-87A0F7B2E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A354F3-AC25-1161-EFC9-70373DBA8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4A7D0F-1772-607D-02BF-6462C05A3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6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1FF8F-B5C5-80D4-7EEA-7AA6E96B6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A0EEC3-8E42-F72A-0A46-E373C95DF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D13B9C-A22E-6F97-0F8B-4A5E5501B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6CA66-D612-289F-55CB-AF6B595EE9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09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852F1-5AB2-4B5E-EC46-D118F6BB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22E86F-43E2-ECA7-6659-5DB873CB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6D40E1-A3A4-20C8-94AB-B62B9FFAF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ACF64-FD9B-1006-D267-994D323B6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18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2DF9D-C3BB-A47D-E9D9-0D56DA228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F890E3-36FE-240A-1497-DACD286BB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A975C2-7ABE-A8F5-0FC3-EAA6B70FE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7061-24AF-447F-9EDC-9B01382F5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957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BDC9E-83EB-B7C4-30BB-19A6AAAF1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B842EA-2203-168F-A97E-D06FE2A18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3C5B35-C6F0-7541-421B-5196625DF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D19D-BAE9-1B8D-E277-8F1D11A80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45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9C41B-1019-2D99-BDB3-AC87C190A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55D086-3C22-6B2E-9764-BEF6B193D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C7E424-E4FC-09D8-54FD-A25E65B0E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4AC863-DA99-1A9E-0006-0F905EB1F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94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5058-40D1-681B-2C3F-422626E39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8D6680-DCC3-D788-6B84-348AE4335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0D7D2D-909A-ECF4-C2AD-E13BD89C8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65C8C3-71AF-60FD-6BDF-F5BC30AC4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660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69BA0-A326-E64A-5697-6978EFCA1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798970-032C-752D-C115-183A56505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FF698C-753B-50DA-0A26-52DFF5DF3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FDCA0-CE50-104E-04A3-4B836A935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593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2FE7C-F71C-F3EB-8DF3-6085FEFF6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C1A531-358D-704D-7970-281F74DEE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1237C0-ED14-EEAD-AE29-3A9996A1B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3C3D77-231B-1DD9-4D16-7E3C76537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9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B99AE-C020-BD24-45DD-7BD81E73E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CA54FC-DD8D-F99D-6C10-9FACE7989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284568-C39E-A3A6-F55A-5A269592B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20D95-E82C-F6CE-94DF-76D70E140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18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EE35E-9A11-EAB7-8070-DE6608039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19274A-F811-6295-CADA-8570B499D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820502-70B9-DD74-DED3-D2FD74311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0D37F-DC2B-2B3F-34E8-4536DAE8C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175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9C7B7-15A2-33C4-9F95-F7C4A1580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0FE0E8-4EC5-92B0-C338-F72882B6F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7A1810-4146-245B-751B-B6CC704F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7C58E4-BB45-CA60-C81E-13211FE4B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29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AD990-2857-CE8F-4567-501BA8FE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BB9BB6-AD2B-C4FE-FAC9-435D9E6F5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2A5D4A-F6AA-D63F-C597-8B81A6434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14950F-7060-2ECC-D6E7-491087899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D2646-40CE-4580-93B3-C046C64048A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67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622490"/>
            <a:ext cx="1625600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cs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cs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432"/>
                </a:solidFill>
                <a:latin typeface="210 맨발의청춘 R" panose="02020603020101020101" pitchFamily="18" charset="-127"/>
                <a:cs typeface="210 맨발의청춘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BE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622493"/>
            <a:ext cx="1625600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253432"/>
                </a:solidFill>
                <a:latin typeface="Bandal"/>
                <a:cs typeface="Band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210 맨발의청춘 B" panose="02020603020101020101" pitchFamily="18" charset="-127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1485900"/>
            <a:ext cx="16535400" cy="55531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700"/>
              </a:lnSpc>
              <a:spcBef>
                <a:spcPts val="95"/>
              </a:spcBef>
            </a:pPr>
            <a:r>
              <a:rPr lang="ko-KR" altLang="en-US" sz="15000" dirty="0" err="1">
                <a:solidFill>
                  <a:srgbClr val="FF505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딥러닝</a:t>
            </a:r>
            <a:r>
              <a:rPr lang="ko-KR" altLang="en-US" sz="15000" dirty="0" err="1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을</a:t>
            </a:r>
            <a:endParaRPr lang="en-US" altLang="ko-KR" sz="15000" dirty="0">
              <a:solidFill>
                <a:srgbClr val="253532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Bandal"/>
            </a:endParaRPr>
          </a:p>
          <a:p>
            <a:pPr marL="12700" marR="5080">
              <a:lnSpc>
                <a:spcPct val="111700"/>
              </a:lnSpc>
              <a:spcBef>
                <a:spcPts val="95"/>
              </a:spcBef>
            </a:pPr>
            <a:r>
              <a:rPr lang="en-US" altLang="ko-KR" sz="2000" dirty="0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 </a:t>
            </a:r>
          </a:p>
          <a:p>
            <a:pPr marL="12700" marR="5080">
              <a:lnSpc>
                <a:spcPct val="111700"/>
              </a:lnSpc>
              <a:spcBef>
                <a:spcPts val="95"/>
              </a:spcBef>
            </a:pPr>
            <a:r>
              <a:rPr lang="ko-KR" altLang="en-US" sz="15000" dirty="0">
                <a:solidFill>
                  <a:srgbClr val="FF505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쌈</a:t>
            </a:r>
            <a:r>
              <a:rPr lang="en-US" altLang="ko-KR" sz="15000" dirty="0">
                <a:solidFill>
                  <a:srgbClr val="FF505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@</a:t>
            </a:r>
            <a:r>
              <a:rPr lang="ko-KR" altLang="en-US" sz="15000" dirty="0" err="1">
                <a:solidFill>
                  <a:srgbClr val="FF505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뽕</a:t>
            </a:r>
            <a:r>
              <a:rPr lang="ko-KR" altLang="en-US" sz="15000" dirty="0" err="1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하게</a:t>
            </a:r>
            <a:r>
              <a:rPr lang="ko-KR" altLang="en-US" sz="15000" dirty="0">
                <a:solidFill>
                  <a:srgbClr val="FF505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 </a:t>
            </a:r>
            <a:r>
              <a:rPr lang="ko-KR" altLang="en-US" sz="15000" dirty="0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알아보자</a:t>
            </a:r>
            <a:r>
              <a:rPr lang="en-US" altLang="ko-KR" sz="15000" dirty="0">
                <a:solidFill>
                  <a:srgbClr val="25353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Bandal"/>
              </a:rPr>
              <a:t>.</a:t>
            </a:r>
            <a:endParaRPr sz="15000" dirty="0">
              <a:solidFill>
                <a:srgbClr val="253532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Band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8191500"/>
            <a:ext cx="157734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500" spc="50" dirty="0">
                <a:solidFill>
                  <a:srgbClr val="253532"/>
                </a:solidFill>
                <a:uFill>
                  <a:solidFill>
                    <a:srgbClr val="253432"/>
                  </a:solidFill>
                </a:uFill>
                <a:latin typeface="210 맨발의청춘 L" panose="02020603020101020101" pitchFamily="18" charset="-127"/>
                <a:ea typeface="210 맨발의청춘 L" panose="02020603020101020101" pitchFamily="18" charset="-127"/>
                <a:cs typeface="Noto Sans CJK JP Light"/>
              </a:rPr>
              <a:t>산업공학과 남현석</a:t>
            </a:r>
            <a:endParaRPr sz="45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08769-DE89-2DA6-3E72-8F8D6AE4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5583BC5-2DE8-D0C2-9039-FC187FA4E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2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데이터 분할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AA452-C798-DEAD-82C7-22D82DC28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44" y="1790700"/>
            <a:ext cx="1314450" cy="175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71869-FFB4-9C62-F22F-E772C249E3E5}"/>
              </a:ext>
            </a:extLst>
          </p:cNvPr>
          <p:cNvSpPr txBox="1"/>
          <p:nvPr/>
        </p:nvSpPr>
        <p:spPr>
          <a:xfrm>
            <a:off x="9784075" y="8182302"/>
            <a:ext cx="6040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확인용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(Validation data)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CC886C-6853-587E-691A-3439D848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94" y="1790700"/>
            <a:ext cx="1314450" cy="1752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A5CBD9-7476-DBFE-B775-0AC2756D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44" y="3514344"/>
            <a:ext cx="1314450" cy="1752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B06434-6EC0-D6BD-D5C7-07310F20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94" y="3514344"/>
            <a:ext cx="1314450" cy="1752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6793E1-8109-353D-037F-5160AB621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744" y="1819656"/>
            <a:ext cx="1314450" cy="1752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D92DD8-8365-976F-7FA0-A480B1FC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194" y="1819656"/>
            <a:ext cx="1314450" cy="1752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0A768-8808-3629-D4BD-01D531C01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744" y="3543300"/>
            <a:ext cx="1314450" cy="1752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206CED-F663-4639-5B71-9CB57947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194" y="3543300"/>
            <a:ext cx="1314450" cy="1752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1A2F3D-1D1C-7CB8-0A9A-7CB3B220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369" y="5248656"/>
            <a:ext cx="1314450" cy="1752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2FA650-5F41-0AED-3BB4-F91DA4C9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19" y="5248656"/>
            <a:ext cx="1314450" cy="1752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F6950D-13EB-ED30-23AA-88C8769E3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419" y="7625714"/>
            <a:ext cx="1314450" cy="1752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D050F2-B3E1-7BB4-1A5B-8A109B20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869" y="7625714"/>
            <a:ext cx="1314450" cy="1752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A09EB8-C768-8C0D-FBDB-40E82727E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269" y="5277612"/>
            <a:ext cx="1314450" cy="1752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F43F5D-A433-8704-22BA-E16E1A1D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719" y="5277612"/>
            <a:ext cx="1314450" cy="1752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73CF06-A707-8A07-6755-B400BE4D5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319" y="7654670"/>
            <a:ext cx="1314450" cy="1752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982E0F-0D45-3395-5230-F5AF482A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69" y="7654670"/>
            <a:ext cx="1314450" cy="1752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AE4118-31AA-4C7A-17CE-2EFB4A3B6A11}"/>
              </a:ext>
            </a:extLst>
          </p:cNvPr>
          <p:cNvSpPr txBox="1"/>
          <p:nvPr/>
        </p:nvSpPr>
        <p:spPr>
          <a:xfrm>
            <a:off x="10058400" y="3924300"/>
            <a:ext cx="4766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학습용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(Train data)</a:t>
            </a:r>
          </a:p>
        </p:txBody>
      </p:sp>
    </p:spTree>
    <p:extLst>
      <p:ext uri="{BB962C8B-B14F-4D97-AF65-F5344CB8AC3E}">
        <p14:creationId xmlns:p14="http://schemas.microsoft.com/office/powerpoint/2010/main" val="302761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91339-C3F0-B188-19C8-454CA6B7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A73F8D3-A4DC-8123-CE7D-40036607E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3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인공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신경망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기본 구조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76B992-89E0-F536-6BFA-C8320478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44" y="3139433"/>
            <a:ext cx="9223513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903733-E5DF-0FB9-F198-DC31467DAB44}"/>
              </a:ext>
            </a:extLst>
          </p:cNvPr>
          <p:cNvSpPr txBox="1"/>
          <p:nvPr/>
        </p:nvSpPr>
        <p:spPr>
          <a:xfrm>
            <a:off x="5334000" y="8801100"/>
            <a:ext cx="6556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단층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퍼셉트론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(perceptron)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B4730-85BF-2DEB-BD56-6F882AB76462}"/>
              </a:ext>
            </a:extLst>
          </p:cNvPr>
          <p:cNvSpPr txBox="1"/>
          <p:nvPr/>
        </p:nvSpPr>
        <p:spPr>
          <a:xfrm>
            <a:off x="381000" y="3467100"/>
            <a:ext cx="3741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b(bias,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편향값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6CBF4-1736-F810-96FB-E111625E50B8}"/>
              </a:ext>
            </a:extLst>
          </p:cNvPr>
          <p:cNvSpPr txBox="1"/>
          <p:nvPr/>
        </p:nvSpPr>
        <p:spPr>
          <a:xfrm>
            <a:off x="5364480" y="2343898"/>
            <a:ext cx="5249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W(weight,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가중치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089DB-4C38-6FB3-9E1B-5BBFE43B47DB}"/>
              </a:ext>
            </a:extLst>
          </p:cNvPr>
          <p:cNvSpPr txBox="1"/>
          <p:nvPr/>
        </p:nvSpPr>
        <p:spPr>
          <a:xfrm>
            <a:off x="533400" y="6210300"/>
            <a:ext cx="3741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Input(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입력값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EC415-8C6F-9FC1-ECEE-39CDCA5B810F}"/>
              </a:ext>
            </a:extLst>
          </p:cNvPr>
          <p:cNvSpPr txBox="1"/>
          <p:nvPr/>
        </p:nvSpPr>
        <p:spPr>
          <a:xfrm>
            <a:off x="8624492" y="3482708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weighted sum(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가중합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2F864-AE11-0615-58A2-F49AA048C572}"/>
              </a:ext>
            </a:extLst>
          </p:cNvPr>
          <p:cNvSpPr txBox="1"/>
          <p:nvPr/>
        </p:nvSpPr>
        <p:spPr>
          <a:xfrm>
            <a:off x="9290304" y="6918186"/>
            <a:ext cx="5195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Activation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Fuction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 algn="ctr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활성화 함수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819DA-F72B-4576-C4FF-E3847FC69FDC}"/>
              </a:ext>
            </a:extLst>
          </p:cNvPr>
          <p:cNvSpPr txBox="1"/>
          <p:nvPr/>
        </p:nvSpPr>
        <p:spPr>
          <a:xfrm>
            <a:off x="13411200" y="5388521"/>
            <a:ext cx="3741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400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Output(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출력값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pic>
        <p:nvPicPr>
          <p:cNvPr id="2052" name="Picture 4" descr="Activation Function(활성화 함수)">
            <a:extLst>
              <a:ext uri="{FF2B5EF4-FFF2-40B4-BE49-F238E27FC236}">
                <a16:creationId xmlns:a16="http://schemas.microsoft.com/office/drawing/2014/main" id="{F0F088A6-0EC7-F998-9649-803B9B466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452058"/>
            <a:ext cx="8676443" cy="440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55E82B-FA80-9235-21BE-569EC6095B01}"/>
                  </a:ext>
                </a:extLst>
              </p:cNvPr>
              <p:cNvSpPr txBox="1"/>
              <p:nvPr/>
            </p:nvSpPr>
            <p:spPr>
              <a:xfrm>
                <a:off x="10370996" y="2514044"/>
                <a:ext cx="41148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5000" b="0" i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Σ</m:t>
                      </m:r>
                      <m:sSub>
                        <m:sSubPr>
                          <m:ctrlP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ko-KR" sz="5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55E82B-FA80-9235-21BE-569EC6095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996" y="2514044"/>
                <a:ext cx="4114800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94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1336-43D7-1BA2-CC28-4E7429CBB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423FB-2198-8362-685C-F6EE6958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A473BD-8ABE-35F9-4AA5-508D49C7E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81884-7EB5-1424-F401-FC81F0BA3DE9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23F008-3C0C-7AAE-5245-E6C23D686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9A694A-2530-1F38-6523-A2B94832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17969"/>
            <a:ext cx="14705145" cy="58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F08775-FEA7-BCB7-D96F-4C9BCCC7BEAB}"/>
              </a:ext>
            </a:extLst>
          </p:cNvPr>
          <p:cNvSpPr txBox="1"/>
          <p:nvPr/>
        </p:nvSpPr>
        <p:spPr>
          <a:xfrm>
            <a:off x="5757769" y="8752010"/>
            <a:ext cx="6237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선형 결정 경계 </a:t>
            </a:r>
            <a:r>
              <a:rPr lang="ko-KR" altLang="en-US" sz="4000" dirty="0">
                <a:solidFill>
                  <a:srgbClr val="EBE8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찾기는 </a:t>
            </a:r>
            <a:r>
              <a:rPr lang="en-US" altLang="ko-KR" sz="4000" dirty="0">
                <a:solidFill>
                  <a:srgbClr val="EBE8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67934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C9C8A-0955-B16F-42ED-CF15B45A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14A49-1034-8CE1-1DCE-9B190782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34B8F-CC7F-8702-6E2E-A28C72E1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CF21C-B705-C181-B91E-B84D36A0011C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35C11B-5B81-C88B-7356-EAB973DD0B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B2EA5-52B2-FD49-4961-3B7BC52AADAE}"/>
              </a:ext>
            </a:extLst>
          </p:cNvPr>
          <p:cNvSpPr txBox="1"/>
          <p:nvPr/>
        </p:nvSpPr>
        <p:spPr>
          <a:xfrm>
            <a:off x="5757769" y="8752010"/>
            <a:ext cx="6365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비선형 결정 경계 </a:t>
            </a:r>
            <a:r>
              <a:rPr lang="ko-KR" altLang="en-US" sz="4000" dirty="0">
                <a:solidFill>
                  <a:srgbClr val="EBE8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찾기는 </a:t>
            </a:r>
            <a:r>
              <a:rPr lang="en-US" altLang="ko-KR" sz="4000" dirty="0">
                <a:solidFill>
                  <a:srgbClr val="EBE8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bad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E2258A-377A-A608-CF63-665429524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91" y="2590470"/>
            <a:ext cx="6288017" cy="51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61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B5707-2F86-838D-F249-FBD9AAE6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D05E76C-DAE2-8877-2A9D-078C55ECA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3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인공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신경망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기본 구조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0DA05-855E-B17E-3EA7-BBE1AAAEAAD8}"/>
              </a:ext>
            </a:extLst>
          </p:cNvPr>
          <p:cNvSpPr txBox="1"/>
          <p:nvPr/>
        </p:nvSpPr>
        <p:spPr>
          <a:xfrm>
            <a:off x="1402692" y="8115300"/>
            <a:ext cx="1567929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다층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퍼셉트론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(Multi-layer Perceptron, MLP)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(If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은닉층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이상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 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심층신경망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(Deep Neural Network, DNN))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601A981-93EA-F9BE-32F3-05F20DA3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71700"/>
            <a:ext cx="758190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FE323B-2F2D-D2EE-2ACB-B63622BC3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2052637"/>
            <a:ext cx="825985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57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6F08F-D590-DDBA-F18A-E8D99EF51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FC7B7C2-4295-C6CE-CE9C-EC224E0AC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3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인공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신경망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기본 구조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7B150-3E76-FE2C-5D7C-3C7DA7702D6E}"/>
              </a:ext>
            </a:extLst>
          </p:cNvPr>
          <p:cNvSpPr txBox="1"/>
          <p:nvPr/>
        </p:nvSpPr>
        <p:spPr>
          <a:xfrm>
            <a:off x="14691196" y="5143500"/>
            <a:ext cx="1569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6C4218-D29E-0FEA-57BA-470D9539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72" y="2525643"/>
            <a:ext cx="8259856" cy="594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87D84-73F9-6565-B6EF-AC6E12C2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57" y="2881243"/>
            <a:ext cx="4268443" cy="569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4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F68BC-F70B-45D1-4A89-34B8020E9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590D6AE-0F10-D60D-5452-DA65B9B25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3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인공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신경망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기본 구조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AA2512-2840-B076-D566-9A79BD0EA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05100"/>
            <a:ext cx="8259856" cy="5943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36B25-1A5A-A8C7-FC2E-5D8437544393}"/>
              </a:ext>
            </a:extLst>
          </p:cNvPr>
          <p:cNvSpPr/>
          <p:nvPr/>
        </p:nvSpPr>
        <p:spPr>
          <a:xfrm>
            <a:off x="4396628" y="2476500"/>
            <a:ext cx="1752600" cy="6400800"/>
          </a:xfrm>
          <a:prstGeom prst="rect">
            <a:avLst/>
          </a:prstGeom>
          <a:noFill/>
          <a:ln w="76200">
            <a:solidFill>
              <a:srgbClr val="3D47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0E2C-8453-3752-1367-7FD5E0BB6194}"/>
                  </a:ext>
                </a:extLst>
              </p:cNvPr>
              <p:cNvSpPr txBox="1"/>
              <p:nvPr/>
            </p:nvSpPr>
            <p:spPr>
              <a:xfrm>
                <a:off x="9296400" y="2933700"/>
                <a:ext cx="619535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(= [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 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sz="4000" i="1" dirty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4000" i="1" dirty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 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]), 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0E2C-8453-3752-1367-7FD5E0BB6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2933700"/>
                <a:ext cx="6195350" cy="718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78B40C-E02A-69F8-967D-B15AF54B278D}"/>
              </a:ext>
            </a:extLst>
          </p:cNvPr>
          <p:cNvCxnSpPr>
            <a:cxnSpLocks/>
          </p:cNvCxnSpPr>
          <p:nvPr/>
        </p:nvCxnSpPr>
        <p:spPr>
          <a:xfrm>
            <a:off x="5638800" y="3314700"/>
            <a:ext cx="3581400" cy="0"/>
          </a:xfrm>
          <a:prstGeom prst="straightConnector1">
            <a:avLst/>
          </a:prstGeom>
          <a:ln w="76200">
            <a:solidFill>
              <a:srgbClr val="2535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52AA15-D4B8-C14D-0460-92C6D7BBFA5D}"/>
              </a:ext>
            </a:extLst>
          </p:cNvPr>
          <p:cNvCxnSpPr>
            <a:cxnSpLocks/>
          </p:cNvCxnSpPr>
          <p:nvPr/>
        </p:nvCxnSpPr>
        <p:spPr>
          <a:xfrm>
            <a:off x="5638800" y="4685144"/>
            <a:ext cx="3581400" cy="0"/>
          </a:xfrm>
          <a:prstGeom prst="straightConnector1">
            <a:avLst/>
          </a:prstGeom>
          <a:ln w="76200">
            <a:solidFill>
              <a:srgbClr val="2535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7E2059-596D-7373-3978-49E0A85A3D54}"/>
              </a:ext>
            </a:extLst>
          </p:cNvPr>
          <p:cNvCxnSpPr>
            <a:cxnSpLocks/>
          </p:cNvCxnSpPr>
          <p:nvPr/>
        </p:nvCxnSpPr>
        <p:spPr>
          <a:xfrm>
            <a:off x="5638800" y="6055588"/>
            <a:ext cx="3581400" cy="0"/>
          </a:xfrm>
          <a:prstGeom prst="straightConnector1">
            <a:avLst/>
          </a:prstGeom>
          <a:ln w="76200">
            <a:solidFill>
              <a:srgbClr val="2535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504EB62-AE51-B715-CB31-D65A07C863BA}"/>
              </a:ext>
            </a:extLst>
          </p:cNvPr>
          <p:cNvCxnSpPr>
            <a:cxnSpLocks/>
          </p:cNvCxnSpPr>
          <p:nvPr/>
        </p:nvCxnSpPr>
        <p:spPr>
          <a:xfrm>
            <a:off x="5638800" y="7426032"/>
            <a:ext cx="3581400" cy="0"/>
          </a:xfrm>
          <a:prstGeom prst="straightConnector1">
            <a:avLst/>
          </a:prstGeom>
          <a:ln w="76200">
            <a:solidFill>
              <a:srgbClr val="2535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CA7E16-9540-1EE2-BE90-BBD535E0C81B}"/>
                  </a:ext>
                </a:extLst>
              </p:cNvPr>
              <p:cNvSpPr txBox="1"/>
              <p:nvPr/>
            </p:nvSpPr>
            <p:spPr>
              <a:xfrm>
                <a:off x="9296400" y="4349327"/>
                <a:ext cx="6363601" cy="7192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(= [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 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sz="4000" i="1" dirty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4000" i="1" dirty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 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]), 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CA7E16-9540-1EE2-BE90-BBD535E0C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4349327"/>
                <a:ext cx="6363601" cy="719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67FB5E-8F96-B103-D995-88F122969A5A}"/>
                  </a:ext>
                </a:extLst>
              </p:cNvPr>
              <p:cNvSpPr txBox="1"/>
              <p:nvPr/>
            </p:nvSpPr>
            <p:spPr>
              <a:xfrm>
                <a:off x="9296400" y="5764954"/>
                <a:ext cx="6363601" cy="722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(= [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 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sz="4000" i="1" dirty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4000" i="1" dirty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 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]), 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67FB5E-8F96-B103-D995-88F12296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5764954"/>
                <a:ext cx="6363601" cy="722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3EDBC3-EA71-2160-0B9A-40473A7C4E78}"/>
                  </a:ext>
                </a:extLst>
              </p:cNvPr>
              <p:cNvSpPr txBox="1"/>
              <p:nvPr/>
            </p:nvSpPr>
            <p:spPr>
              <a:xfrm>
                <a:off x="9296400" y="7180581"/>
                <a:ext cx="6341672" cy="716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(= [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 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sz="4000" i="1" dirty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4000" i="1" dirty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 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]), 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3EDBC3-EA71-2160-0B9A-40473A7C4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7180581"/>
                <a:ext cx="6341672" cy="716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6BF868-067A-7CFA-CFD1-ACBFE9016FC9}"/>
                  </a:ext>
                </a:extLst>
              </p:cNvPr>
              <p:cNvSpPr txBox="1"/>
              <p:nvPr/>
            </p:nvSpPr>
            <p:spPr>
              <a:xfrm>
                <a:off x="2440126" y="2857500"/>
                <a:ext cx="79021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6BF868-067A-7CFA-CFD1-ACBFE9016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126" y="2857500"/>
                <a:ext cx="79021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07AB38-5800-945E-60B3-0504A89BF7C4}"/>
                  </a:ext>
                </a:extLst>
              </p:cNvPr>
              <p:cNvSpPr txBox="1"/>
              <p:nvPr/>
            </p:nvSpPr>
            <p:spPr>
              <a:xfrm>
                <a:off x="2451780" y="4227944"/>
                <a:ext cx="8020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07AB38-5800-945E-60B3-0504A89BF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780" y="4227944"/>
                <a:ext cx="802078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FCCD53-885F-B83B-A942-84C3D4D8177D}"/>
                  </a:ext>
                </a:extLst>
              </p:cNvPr>
              <p:cNvSpPr txBox="1"/>
              <p:nvPr/>
            </p:nvSpPr>
            <p:spPr>
              <a:xfrm>
                <a:off x="2463434" y="5598388"/>
                <a:ext cx="8020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FCCD53-885F-B83B-A942-84C3D4D81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434" y="5598388"/>
                <a:ext cx="802078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6594D4-0CB9-DDC8-DB93-6FF35849DCB9}"/>
                  </a:ext>
                </a:extLst>
              </p:cNvPr>
              <p:cNvSpPr txBox="1"/>
              <p:nvPr/>
            </p:nvSpPr>
            <p:spPr>
              <a:xfrm>
                <a:off x="2475088" y="6968832"/>
                <a:ext cx="8020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6594D4-0CB9-DDC8-DB93-6FF35849D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88" y="6968832"/>
                <a:ext cx="802078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F514BA-42FA-D0A1-CF52-FEADA9670546}"/>
                  </a:ext>
                </a:extLst>
              </p:cNvPr>
              <p:cNvSpPr txBox="1"/>
              <p:nvPr/>
            </p:nvSpPr>
            <p:spPr>
              <a:xfrm>
                <a:off x="1295400" y="9029700"/>
                <a:ext cx="44788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𝑥</m:t>
                      </m:r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F514BA-42FA-D0A1-CF52-FEADA967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9029700"/>
                <a:ext cx="4478855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23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F6F35-75D2-9334-B762-3F682EDC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98311BE-4339-E691-A4B0-02BCC4E6F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3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인공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신경망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기본 구조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17FC1C-2E80-7BC5-AC84-30B0EA4A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05100"/>
            <a:ext cx="8259856" cy="5943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52CC937-CD88-168E-ACEC-745F64FE553D}"/>
              </a:ext>
            </a:extLst>
          </p:cNvPr>
          <p:cNvSpPr/>
          <p:nvPr/>
        </p:nvSpPr>
        <p:spPr>
          <a:xfrm>
            <a:off x="4396628" y="2476500"/>
            <a:ext cx="1752600" cy="6400800"/>
          </a:xfrm>
          <a:prstGeom prst="rect">
            <a:avLst/>
          </a:prstGeom>
          <a:noFill/>
          <a:ln w="76200">
            <a:solidFill>
              <a:srgbClr val="3D47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D5AE3E-FF2A-AAA4-4977-0058253FE488}"/>
                  </a:ext>
                </a:extLst>
              </p:cNvPr>
              <p:cNvSpPr txBox="1"/>
              <p:nvPr/>
            </p:nvSpPr>
            <p:spPr>
              <a:xfrm>
                <a:off x="9296400" y="2933700"/>
                <a:ext cx="6195350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(= [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 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sz="4000" i="1" dirty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4000" i="1" dirty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i="1" dirty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, </m:t>
                      </m:r>
                      <m:sSubSup>
                        <m:sSubSup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p>
                      </m:sSubSup>
                      <m:r>
                        <a:rPr lang="en-US" altLang="ko-KR" sz="400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]), 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D5AE3E-FF2A-AAA4-4977-0058253FE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2933700"/>
                <a:ext cx="6195350" cy="718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1CE2B0-3526-062E-9A9F-A1D82C9B2CE5}"/>
              </a:ext>
            </a:extLst>
          </p:cNvPr>
          <p:cNvCxnSpPr>
            <a:cxnSpLocks/>
          </p:cNvCxnSpPr>
          <p:nvPr/>
        </p:nvCxnSpPr>
        <p:spPr>
          <a:xfrm>
            <a:off x="5638800" y="3314700"/>
            <a:ext cx="3581400" cy="0"/>
          </a:xfrm>
          <a:prstGeom prst="straightConnector1">
            <a:avLst/>
          </a:prstGeom>
          <a:ln w="76200">
            <a:solidFill>
              <a:srgbClr val="2535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152D32-40F0-7DA1-0B47-F2E7EB9D10C8}"/>
                  </a:ext>
                </a:extLst>
              </p:cNvPr>
              <p:cNvSpPr txBox="1"/>
              <p:nvPr/>
            </p:nvSpPr>
            <p:spPr>
              <a:xfrm>
                <a:off x="2440126" y="2857500"/>
                <a:ext cx="79021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152D32-40F0-7DA1-0B47-F2E7EB9D1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126" y="2857500"/>
                <a:ext cx="79021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E947B9-5B21-4735-70F8-337C9A537DA0}"/>
                  </a:ext>
                </a:extLst>
              </p:cNvPr>
              <p:cNvSpPr txBox="1"/>
              <p:nvPr/>
            </p:nvSpPr>
            <p:spPr>
              <a:xfrm>
                <a:off x="2451780" y="4227944"/>
                <a:ext cx="8020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E947B9-5B21-4735-70F8-337C9A537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780" y="4227944"/>
                <a:ext cx="80207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FA3705-94A5-B08C-6E70-B15C24B7CF9E}"/>
                  </a:ext>
                </a:extLst>
              </p:cNvPr>
              <p:cNvSpPr txBox="1"/>
              <p:nvPr/>
            </p:nvSpPr>
            <p:spPr>
              <a:xfrm>
                <a:off x="2463434" y="5598388"/>
                <a:ext cx="8020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FA3705-94A5-B08C-6E70-B15C24B7C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434" y="5598388"/>
                <a:ext cx="80207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704A7E-7C67-C865-1C33-05F66900BF3B}"/>
                  </a:ext>
                </a:extLst>
              </p:cNvPr>
              <p:cNvSpPr txBox="1"/>
              <p:nvPr/>
            </p:nvSpPr>
            <p:spPr>
              <a:xfrm>
                <a:off x="2475088" y="6968832"/>
                <a:ext cx="8020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704A7E-7C67-C865-1C33-05F66900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88" y="6968832"/>
                <a:ext cx="80207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F8AE0-BAF1-CAA3-92C1-710BD08104A9}"/>
                  </a:ext>
                </a:extLst>
              </p:cNvPr>
              <p:cNvSpPr txBox="1"/>
              <p:nvPr/>
            </p:nvSpPr>
            <p:spPr>
              <a:xfrm>
                <a:off x="9830284" y="5144416"/>
                <a:ext cx="44198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⇒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=</m:t>
                          </m:r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F8AE0-BAF1-CAA3-92C1-710BD0810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284" y="5144416"/>
                <a:ext cx="44198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9BE004-747A-ED19-C21B-BD22EC0F59F6}"/>
                  </a:ext>
                </a:extLst>
              </p:cNvPr>
              <p:cNvSpPr txBox="1"/>
              <p:nvPr/>
            </p:nvSpPr>
            <p:spPr>
              <a:xfrm>
                <a:off x="1295400" y="9029700"/>
                <a:ext cx="44788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𝑥</m:t>
                      </m:r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000" b="0" i="1" dirty="0" smtClean="0">
                                  <a:solidFill>
                                    <a:srgbClr val="253532"/>
                                  </a:solidFill>
                                  <a:latin typeface="Cambria Math" panose="02040503050406030204" pitchFamily="18" charset="0"/>
                                  <a:ea typeface="210 맨발의청춘 L" panose="02020603020101020101" pitchFamily="18" charset="-127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9BE004-747A-ED19-C21B-BD22EC0F5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9029700"/>
                <a:ext cx="447885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606926-3BEE-2098-7144-295C1AD5F128}"/>
                  </a:ext>
                </a:extLst>
              </p:cNvPr>
              <p:cNvSpPr txBox="1"/>
              <p:nvPr/>
            </p:nvSpPr>
            <p:spPr>
              <a:xfrm>
                <a:off x="9683994" y="7433697"/>
                <a:ext cx="37021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𝑛𝑒𝑤</m:t>
                      </m:r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en-US" altLang="ko-KR" sz="4000" b="0" i="1" dirty="0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𝑓</m:t>
                      </m:r>
                      <m:r>
                        <a:rPr lang="en-US" altLang="ko-KR" sz="4000" b="0" i="1" dirty="0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b="0" i="1" dirty="0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606926-3BEE-2098-7144-295C1AD5F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994" y="7433697"/>
                <a:ext cx="3702167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58F72C6-3B6E-2865-22A5-3BBE8890B883}"/>
              </a:ext>
            </a:extLst>
          </p:cNvPr>
          <p:cNvSpPr txBox="1"/>
          <p:nvPr/>
        </p:nvSpPr>
        <p:spPr>
          <a:xfrm>
            <a:off x="10569142" y="6075982"/>
            <a:ext cx="6155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weighted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sum(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가중합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799F4-FB15-18E7-E7F5-12C15A8AF8C1}"/>
              </a:ext>
            </a:extLst>
          </p:cNvPr>
          <p:cNvSpPr txBox="1"/>
          <p:nvPr/>
        </p:nvSpPr>
        <p:spPr>
          <a:xfrm>
            <a:off x="9353550" y="3844876"/>
            <a:ext cx="4279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Weight(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가중치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D3C654-C2AE-1B61-363E-284E2FFF05B9}"/>
              </a:ext>
            </a:extLst>
          </p:cNvPr>
          <p:cNvSpPr txBox="1"/>
          <p:nvPr/>
        </p:nvSpPr>
        <p:spPr>
          <a:xfrm>
            <a:off x="14478000" y="3802020"/>
            <a:ext cx="3408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bias(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편향값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35623-2F32-4FE4-9824-CEFA7695BE6E}"/>
              </a:ext>
            </a:extLst>
          </p:cNvPr>
          <p:cNvSpPr txBox="1"/>
          <p:nvPr/>
        </p:nvSpPr>
        <p:spPr>
          <a:xfrm>
            <a:off x="9738632" y="8523421"/>
            <a:ext cx="8305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Activation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Fuction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활성화 함수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8282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B1E00-A8EC-1F6A-038A-F64F5F4A5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A1EB2E0-6327-EF19-4C3D-446B40C824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3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인공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신경망</a:t>
            </a:r>
            <a:r>
              <a:rPr lang="en-US" altLang="ko-KR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기본 구조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0295CE-5755-9B18-2ABA-C2FE3426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05100"/>
            <a:ext cx="8259856" cy="5943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89998F-C6F4-5AAF-AACA-B4D53F8D3DEF}"/>
              </a:ext>
            </a:extLst>
          </p:cNvPr>
          <p:cNvSpPr/>
          <p:nvPr/>
        </p:nvSpPr>
        <p:spPr>
          <a:xfrm>
            <a:off x="4396628" y="2476500"/>
            <a:ext cx="1752600" cy="6400800"/>
          </a:xfrm>
          <a:prstGeom prst="rect">
            <a:avLst/>
          </a:prstGeom>
          <a:noFill/>
          <a:ln w="76200">
            <a:solidFill>
              <a:srgbClr val="3D47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DA6B6-1223-5B46-436D-53972AC0FBB0}"/>
                  </a:ext>
                </a:extLst>
              </p:cNvPr>
              <p:cNvSpPr txBox="1"/>
              <p:nvPr/>
            </p:nvSpPr>
            <p:spPr>
              <a:xfrm>
                <a:off x="2440126" y="2857500"/>
                <a:ext cx="79021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DA6B6-1223-5B46-436D-53972AC0F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126" y="2857500"/>
                <a:ext cx="79021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354E68-C323-6A10-A1F2-1BC2954A1722}"/>
                  </a:ext>
                </a:extLst>
              </p:cNvPr>
              <p:cNvSpPr txBox="1"/>
              <p:nvPr/>
            </p:nvSpPr>
            <p:spPr>
              <a:xfrm>
                <a:off x="2451780" y="4227944"/>
                <a:ext cx="8020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354E68-C323-6A10-A1F2-1BC2954A1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780" y="4227944"/>
                <a:ext cx="80207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19C9B0-90E8-5CBC-79E3-620A1BD13B6C}"/>
                  </a:ext>
                </a:extLst>
              </p:cNvPr>
              <p:cNvSpPr txBox="1"/>
              <p:nvPr/>
            </p:nvSpPr>
            <p:spPr>
              <a:xfrm>
                <a:off x="2463434" y="5598388"/>
                <a:ext cx="8020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19C9B0-90E8-5CBC-79E3-620A1BD13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434" y="5598388"/>
                <a:ext cx="80207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6C9D3-BF37-F0D2-6A1C-C6148A55A938}"/>
                  </a:ext>
                </a:extLst>
              </p:cNvPr>
              <p:cNvSpPr txBox="1"/>
              <p:nvPr/>
            </p:nvSpPr>
            <p:spPr>
              <a:xfrm>
                <a:off x="2475088" y="6968832"/>
                <a:ext cx="8020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6C9D3-BF37-F0D2-6A1C-C6148A55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88" y="6968832"/>
                <a:ext cx="80207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0F7365-A883-6833-E2CB-254F8DBCFD1E}"/>
                  </a:ext>
                </a:extLst>
              </p:cNvPr>
              <p:cNvSpPr txBox="1"/>
              <p:nvPr/>
            </p:nvSpPr>
            <p:spPr>
              <a:xfrm>
                <a:off x="9683994" y="7433697"/>
                <a:ext cx="37021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𝑛𝑒𝑤</m:t>
                      </m:r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b="0" i="1" dirty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r>
                        <a:rPr lang="en-US" altLang="ko-KR" sz="4000" b="0" i="1" dirty="0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𝑓</m:t>
                      </m:r>
                      <m:r>
                        <a:rPr lang="en-US" altLang="ko-KR" sz="4000" b="0" i="1" dirty="0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4000" b="0" i="1" dirty="0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b="0" i="1" dirty="0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0F7365-A883-6833-E2CB-254F8DBC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994" y="7433697"/>
                <a:ext cx="3702167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6FACC-7AC1-1202-116D-CD17C4256886}"/>
              </a:ext>
            </a:extLst>
          </p:cNvPr>
          <p:cNvSpPr txBox="1"/>
          <p:nvPr/>
        </p:nvSpPr>
        <p:spPr>
          <a:xfrm>
            <a:off x="9683994" y="8254579"/>
            <a:ext cx="8305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Activation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Fuction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활성화 함수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5C1B24C-753D-1A2B-1739-DA52EA34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854489"/>
            <a:ext cx="9884302" cy="643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4CF734-3364-7CF3-2703-34FD01DE94D9}"/>
              </a:ext>
            </a:extLst>
          </p:cNvPr>
          <p:cNvSpPr txBox="1"/>
          <p:nvPr/>
        </p:nvSpPr>
        <p:spPr>
          <a:xfrm>
            <a:off x="1600200" y="9343534"/>
            <a:ext cx="15951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은닉층에선 주로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ReLU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출력층에선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Sigmoid or </a:t>
            </a:r>
            <a:r>
              <a:rPr lang="en-US" altLang="ko-KR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Softmax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57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76057-A4C3-E4C7-794C-848F79729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1428B7A-D4C8-A6DC-1344-1AEA1692A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학습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2A4EB-7979-6F7D-7B1E-F8AD8553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72" y="2062354"/>
            <a:ext cx="8259856" cy="594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9CAA5A-0751-FD1F-B08D-1F92E87B3790}"/>
              </a:ext>
            </a:extLst>
          </p:cNvPr>
          <p:cNvSpPr txBox="1"/>
          <p:nvPr/>
        </p:nvSpPr>
        <p:spPr>
          <a:xfrm>
            <a:off x="1752600" y="8767954"/>
            <a:ext cx="10180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쭉 계산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 err="1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순전파</a:t>
            </a:r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(Forward Propagation)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5FC3B14-C784-5110-F6AF-6DCBE79452D6}"/>
              </a:ext>
            </a:extLst>
          </p:cNvPr>
          <p:cNvCxnSpPr>
            <a:cxnSpLocks/>
          </p:cNvCxnSpPr>
          <p:nvPr/>
        </p:nvCxnSpPr>
        <p:spPr>
          <a:xfrm>
            <a:off x="1905000" y="8158354"/>
            <a:ext cx="9372600" cy="0"/>
          </a:xfrm>
          <a:prstGeom prst="straightConnector1">
            <a:avLst/>
          </a:prstGeom>
          <a:ln w="76200">
            <a:solidFill>
              <a:srgbClr val="2535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A002A5-8623-2C9B-436F-E6A839A3B38B}"/>
              </a:ext>
            </a:extLst>
          </p:cNvPr>
          <p:cNvSpPr txBox="1"/>
          <p:nvPr/>
        </p:nvSpPr>
        <p:spPr>
          <a:xfrm>
            <a:off x="10668000" y="3162300"/>
            <a:ext cx="74911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Loss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계산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출력값과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실제값이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얼마나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다른지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lvl="0"/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손실함수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(Loss Function)</a:t>
            </a:r>
          </a:p>
        </p:txBody>
      </p:sp>
    </p:spTree>
    <p:extLst>
      <p:ext uri="{BB962C8B-B14F-4D97-AF65-F5344CB8AC3E}">
        <p14:creationId xmlns:p14="http://schemas.microsoft.com/office/powerpoint/2010/main" val="303625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9098F-40B3-1877-E76E-B77D2B3A9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2F953CE-C742-0604-F1BA-F4EFC1E9A3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0287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남현석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09266-DC22-8683-99F5-831C8A4035F6}"/>
              </a:ext>
            </a:extLst>
          </p:cNvPr>
          <p:cNvSpPr txBox="1"/>
          <p:nvPr/>
        </p:nvSpPr>
        <p:spPr>
          <a:xfrm>
            <a:off x="1600200" y="3390900"/>
            <a:ext cx="1277785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서울과학고등학교 상위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70%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졸업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서울과학고등학교 인공지능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자료구조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등등 컴퓨터 과목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A+</a:t>
            </a:r>
          </a:p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서울과학고등학교 융합과학실험실 출신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서울대 산업공학과 재학중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서울대 산업공학과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컴개실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중간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기말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졸업 논문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창의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어쩌구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연구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2-1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과제 연구에 인공지능 사용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426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548E-7DB4-66C2-0F95-CA09D4F15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C33B9B8-A231-FCA5-2C3B-455B5B5EC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학습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9E8C34-7EBD-7FB8-C9C6-4E3C978B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72" y="2171700"/>
            <a:ext cx="8259856" cy="594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43D046-545D-E562-3748-4A83EA038CB1}"/>
              </a:ext>
            </a:extLst>
          </p:cNvPr>
          <p:cNvSpPr txBox="1"/>
          <p:nvPr/>
        </p:nvSpPr>
        <p:spPr>
          <a:xfrm>
            <a:off x="13556032" y="2560512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이진 분류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808D54-F980-933B-FDB7-C5C217CD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24" y="2560512"/>
            <a:ext cx="3935348" cy="5247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84C98-1D7B-CBF3-3082-9C7C2F16A84B}"/>
              </a:ext>
            </a:extLst>
          </p:cNvPr>
          <p:cNvSpPr txBox="1"/>
          <p:nvPr/>
        </p:nvSpPr>
        <p:spPr>
          <a:xfrm>
            <a:off x="12603849" y="4124460"/>
            <a:ext cx="400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 맞음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0.81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AFB59-69DA-D280-FEB5-AB8F9A4A4C26}"/>
              </a:ext>
            </a:extLst>
          </p:cNvPr>
          <p:cNvSpPr txBox="1"/>
          <p:nvPr/>
        </p:nvSpPr>
        <p:spPr>
          <a:xfrm>
            <a:off x="12624395" y="5250868"/>
            <a:ext cx="4124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 아님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0.19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607300-23C8-CC16-C737-9E6D607177B4}"/>
                  </a:ext>
                </a:extLst>
              </p:cNvPr>
              <p:cNvSpPr txBox="1"/>
              <p:nvPr/>
            </p:nvSpPr>
            <p:spPr>
              <a:xfrm>
                <a:off x="1828800" y="8967400"/>
                <a:ext cx="93088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𝐿</m:t>
                      </m:r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=−(</m:t>
                      </m:r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𝑦</m:t>
                      </m:r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⋅</m:t>
                      </m:r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𝑙𝑜𝑔</m:t>
                      </m:r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ko-KR" sz="40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acc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𝑦</m:t>
                          </m:r>
                        </m:e>
                      </m:acc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	​)+(1−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𝑦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)⋅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𝑙𝑜𝑔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(1−</m:t>
                      </m:r>
                      <m:acc>
                        <m:accPr>
                          <m:chr m:val="̂"/>
                          <m:ctrlP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accPr>
                        <m:e>
                          <m:r>
                            <a:rPr lang="en-US" altLang="ko-KR" sz="4000" i="1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𝑦</m:t>
                          </m:r>
                        </m:e>
                      </m:acc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​))</m:t>
                      </m:r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607300-23C8-CC16-C737-9E6D60717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8967400"/>
                <a:ext cx="930883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D2D41A-71C6-7AD1-F31B-443922000D4C}"/>
                  </a:ext>
                </a:extLst>
              </p:cNvPr>
              <p:cNvSpPr txBox="1"/>
              <p:nvPr/>
            </p:nvSpPr>
            <p:spPr>
              <a:xfrm>
                <a:off x="11582400" y="8325493"/>
                <a:ext cx="540160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srgbClr val="253532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𝑦</m:t>
                    </m:r>
                  </m:oMath>
                </a14:m>
                <a:r>
                  <a:rPr lang="en-US" altLang="ko-KR" sz="4000" b="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ko-KR" altLang="en-US" sz="4000" b="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정답</a:t>
                </a:r>
                <a:r>
                  <a:rPr lang="en-US" altLang="ko-KR" sz="4000" b="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(0 or 1)</a:t>
                </a:r>
              </a:p>
              <a:p>
                <a:pPr lvl="0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4000" i="1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accPr>
                      <m:e>
                        <m:r>
                          <a:rPr lang="en-US" altLang="ko-KR" sz="4000" i="1">
                            <a:solidFill>
                              <a:srgbClr val="253532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4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: </a:t>
                </a:r>
                <a:r>
                  <a:rPr lang="ko-KR" altLang="en-US" sz="4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예측 확률</a:t>
                </a:r>
                <a:r>
                  <a:rPr lang="en-US" altLang="ko-KR" sz="4000" dirty="0">
                    <a:solidFill>
                      <a:srgbClr val="253532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(0.81, 0.19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D2D41A-71C6-7AD1-F31B-443922000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0" y="8325493"/>
                <a:ext cx="5401607" cy="1323439"/>
              </a:xfrm>
              <a:prstGeom prst="rect">
                <a:avLst/>
              </a:prstGeom>
              <a:blipFill>
                <a:blip r:embed="rId6"/>
                <a:stretch>
                  <a:fillRect t="-6452" r="-3047" b="-20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F5B2E72-AC3A-D897-266B-9DF6ED4516F3}"/>
              </a:ext>
            </a:extLst>
          </p:cNvPr>
          <p:cNvSpPr txBox="1"/>
          <p:nvPr/>
        </p:nvSpPr>
        <p:spPr>
          <a:xfrm>
            <a:off x="2782522" y="8115300"/>
            <a:ext cx="7401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Binary Cross Entropy(BCE)</a:t>
            </a:r>
          </a:p>
        </p:txBody>
      </p:sp>
    </p:spTree>
    <p:extLst>
      <p:ext uri="{BB962C8B-B14F-4D97-AF65-F5344CB8AC3E}">
        <p14:creationId xmlns:p14="http://schemas.microsoft.com/office/powerpoint/2010/main" val="2420236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B88A1-A1D3-CCEF-D6A4-0FB42BD6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CF27269-D23C-C2A8-C99C-78D33FAE12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학습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ED2EE-970A-73DE-3D9D-40DA16D3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72" y="2171700"/>
            <a:ext cx="8259856" cy="594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E13577-A18B-7D73-23D0-48CC55D19CE4}"/>
              </a:ext>
            </a:extLst>
          </p:cNvPr>
          <p:cNvSpPr txBox="1"/>
          <p:nvPr/>
        </p:nvSpPr>
        <p:spPr>
          <a:xfrm>
            <a:off x="13556032" y="2560512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다중 분류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A5CE18-4682-89E1-229D-210750602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24" y="2560512"/>
            <a:ext cx="3935348" cy="5247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953CF2-77FE-DEA7-AF31-750EECF9822F}"/>
              </a:ext>
            </a:extLst>
          </p:cNvPr>
          <p:cNvSpPr txBox="1"/>
          <p:nvPr/>
        </p:nvSpPr>
        <p:spPr>
          <a:xfrm>
            <a:off x="13238254" y="3559892"/>
            <a:ext cx="2941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0.81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CA4C0-D4B0-FE57-FFAC-A45E487D3EDB}"/>
              </a:ext>
            </a:extLst>
          </p:cNvPr>
          <p:cNvSpPr txBox="1"/>
          <p:nvPr/>
        </p:nvSpPr>
        <p:spPr>
          <a:xfrm>
            <a:off x="13258800" y="4686300"/>
            <a:ext cx="2999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권지호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0.07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78E863-C5FC-6500-ECE4-98F3E2156D5A}"/>
                  </a:ext>
                </a:extLst>
              </p:cNvPr>
              <p:cNvSpPr txBox="1"/>
              <p:nvPr/>
            </p:nvSpPr>
            <p:spPr>
              <a:xfrm>
                <a:off x="6934081" y="9029700"/>
                <a:ext cx="419698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𝐿</m:t>
                      </m:r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ko-KR" sz="4000" b="0" i="0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Σ</m:t>
                      </m:r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𝑦</m:t>
                      </m:r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⋅</m:t>
                      </m:r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𝑙𝑜𝑔</m:t>
                      </m:r>
                      <m:r>
                        <a:rPr lang="en-US" altLang="ko-KR" sz="400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ko-KR" sz="400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accPr>
                        <m:e>
                          <m:r>
                            <a:rPr lang="en-US" altLang="ko-KR" sz="4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𝑦</m:t>
                          </m:r>
                        </m:e>
                      </m:acc>
                      <m:r>
                        <a:rPr lang="en-US" altLang="ko-KR" sz="4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)</m:t>
                      </m:r>
                      <m:r>
                        <a:rPr lang="en-US" altLang="ko-KR" sz="4000" i="1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	​</m:t>
                      </m:r>
                    </m:oMath>
                  </m:oMathPara>
                </a14:m>
                <a:endParaRPr lang="en-US" altLang="ko-KR" sz="4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78E863-C5FC-6500-ECE4-98F3E2156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081" y="9029700"/>
                <a:ext cx="419698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693AE1-35FB-EF36-273C-2C24A40D1D5B}"/>
              </a:ext>
            </a:extLst>
          </p:cNvPr>
          <p:cNvSpPr txBox="1"/>
          <p:nvPr/>
        </p:nvSpPr>
        <p:spPr>
          <a:xfrm>
            <a:off x="4648200" y="8051489"/>
            <a:ext cx="8768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Categorical Cross Entropy(CCE)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D2C1D-5DEE-4F1C-72F2-E322C052C652}"/>
              </a:ext>
            </a:extLst>
          </p:cNvPr>
          <p:cNvSpPr txBox="1"/>
          <p:nvPr/>
        </p:nvSpPr>
        <p:spPr>
          <a:xfrm>
            <a:off x="13277088" y="5847760"/>
            <a:ext cx="3012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박지후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0.03</a:t>
            </a:r>
          </a:p>
        </p:txBody>
      </p:sp>
    </p:spTree>
    <p:extLst>
      <p:ext uri="{BB962C8B-B14F-4D97-AF65-F5344CB8AC3E}">
        <p14:creationId xmlns:p14="http://schemas.microsoft.com/office/powerpoint/2010/main" val="3533686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974D0-7B29-86ED-C3D6-46C92792A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F34AD-E865-C274-4458-3C57EADC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E4C49-B8FF-DDEF-D7DF-8F56995CD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77460-9597-7A6B-9120-93EF586AFE93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836A82-C06A-2B4D-95E3-3A6B82A453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0" b="1" dirty="0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채점했으니까 이제 </a:t>
            </a:r>
            <a:r>
              <a:rPr lang="ko-KR" altLang="en-US" sz="12000" b="1" dirty="0" err="1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뭐다</a:t>
            </a:r>
            <a:r>
              <a:rPr lang="en-US" altLang="ko-KR" sz="12000" b="1" dirty="0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2000" b="1" dirty="0">
                <a:solidFill>
                  <a:srgbClr val="EBE8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오답을 </a:t>
            </a:r>
            <a:r>
              <a:rPr lang="ko-KR" altLang="en-US" sz="12000" b="1" dirty="0" err="1">
                <a:solidFill>
                  <a:srgbClr val="EBE8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해야한다</a:t>
            </a:r>
            <a:r>
              <a:rPr lang="ko-KR" altLang="en-US" sz="12000" b="1" dirty="0">
                <a:solidFill>
                  <a:srgbClr val="EBE8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2000" b="1" dirty="0" err="1">
                <a:solidFill>
                  <a:srgbClr val="EBE8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ㅇㅇ</a:t>
            </a:r>
            <a:endParaRPr lang="ko-KR" altLang="en-US" sz="12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896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BA10F-CD90-5605-04B7-2BE37C04C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CF41D74-0B2B-6DE2-3C18-628A157F5D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학습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58EB8D-BE8A-3152-CBFD-D3791087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42542"/>
            <a:ext cx="8259856" cy="594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BBF85-C7A7-E65E-1C92-571FF55DFED7}"/>
              </a:ext>
            </a:extLst>
          </p:cNvPr>
          <p:cNvSpPr txBox="1"/>
          <p:nvPr/>
        </p:nvSpPr>
        <p:spPr>
          <a:xfrm>
            <a:off x="762000" y="8877300"/>
            <a:ext cx="16889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거꾸로 돌아가며 가중치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(W)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업데이트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 err="1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역전파</a:t>
            </a:r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(Backward Propagation)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611E686F-CFDF-3510-9735-5FBD6F8488CE}"/>
              </a:ext>
            </a:extLst>
          </p:cNvPr>
          <p:cNvCxnSpPr>
            <a:cxnSpLocks/>
          </p:cNvCxnSpPr>
          <p:nvPr/>
        </p:nvCxnSpPr>
        <p:spPr>
          <a:xfrm flipH="1">
            <a:off x="1447800" y="8191500"/>
            <a:ext cx="10134600" cy="0"/>
          </a:xfrm>
          <a:prstGeom prst="straightConnector1">
            <a:avLst/>
          </a:prstGeom>
          <a:ln w="76200">
            <a:solidFill>
              <a:srgbClr val="2535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1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BF21F-D531-1CAE-05B2-14205CA42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951CD80-6FF6-DE4D-B11F-BDF7D8171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학습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074F52-6913-3948-9472-A18BD729C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808620"/>
            <a:ext cx="8259856" cy="594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154832-0D40-2349-8034-1A0DB80E91AA}"/>
              </a:ext>
            </a:extLst>
          </p:cNvPr>
          <p:cNvSpPr txBox="1"/>
          <p:nvPr/>
        </p:nvSpPr>
        <p:spPr>
          <a:xfrm>
            <a:off x="3200400" y="8643378"/>
            <a:ext cx="12508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Chain Rule </a:t>
            </a:r>
            <a:r>
              <a:rPr lang="ko-KR" altLang="en-US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설명은 아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가리 털어서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해드림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ㄱㄷ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03C9598-CDAA-7542-4FDA-9997F5BF7C95}"/>
              </a:ext>
            </a:extLst>
          </p:cNvPr>
          <p:cNvCxnSpPr>
            <a:cxnSpLocks/>
          </p:cNvCxnSpPr>
          <p:nvPr/>
        </p:nvCxnSpPr>
        <p:spPr>
          <a:xfrm flipH="1">
            <a:off x="3886200" y="7957578"/>
            <a:ext cx="10134600" cy="0"/>
          </a:xfrm>
          <a:prstGeom prst="straightConnector1">
            <a:avLst/>
          </a:prstGeom>
          <a:ln w="76200">
            <a:solidFill>
              <a:srgbClr val="2535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49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63446-A870-2959-146B-12D925D5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5F44BBD-6B6A-BDD5-1262-DB50061B87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4.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학습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5CD51-E0FC-E0AF-A04A-F2C52757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476500"/>
            <a:ext cx="8259856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E4DD2-D3AB-F933-6655-22B7F7FCE560}"/>
              </a:ext>
            </a:extLst>
          </p:cNvPr>
          <p:cNvSpPr txBox="1"/>
          <p:nvPr/>
        </p:nvSpPr>
        <p:spPr>
          <a:xfrm>
            <a:off x="4648200" y="8801100"/>
            <a:ext cx="9913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가중치 업데이트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Optimizer(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최적화 함수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  <p:pic>
        <p:nvPicPr>
          <p:cNvPr id="1026" name="Picture 2" descr="딥러닝] 옵티마이저(Optimizer)">
            <a:extLst>
              <a:ext uri="{FF2B5EF4-FFF2-40B4-BE49-F238E27FC236}">
                <a16:creationId xmlns:a16="http://schemas.microsoft.com/office/drawing/2014/main" id="{08C78782-27DA-9BAA-6850-1D730F709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28575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43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D661A-42E4-D471-8F8A-9BC49E618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3E3759A-BEB7-78FC-F357-BB8669991A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5. </a:t>
            </a: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평가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050" name="Picture 2" descr="분류 평가방법 (1) - 정확도(Accuracy), 정밀도(Precision), 재현율(Recall) - Eunkyung's  github Blog">
            <a:extLst>
              <a:ext uri="{FF2B5EF4-FFF2-40B4-BE49-F238E27FC236}">
                <a16:creationId xmlns:a16="http://schemas.microsoft.com/office/drawing/2014/main" id="{CFBEB0A1-D911-34F2-7B24-B7B471B7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33800"/>
            <a:ext cx="923871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A8BA06-A63B-329E-CDD7-C89D5ACBFF9B}"/>
                  </a:ext>
                </a:extLst>
              </p:cNvPr>
              <p:cNvSpPr txBox="1"/>
              <p:nvPr/>
            </p:nvSpPr>
            <p:spPr>
              <a:xfrm>
                <a:off x="4385005" y="7471650"/>
                <a:ext cx="9517990" cy="1545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𝐴𝑐𝑐𝑢𝑟𝑎𝑐𝑦</m:t>
                      </m:r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𝑇𝑁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𝑇𝑁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𝐹𝑃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𝐹𝑁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en-US" altLang="ko-KR" sz="5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A8BA06-A63B-329E-CDD7-C89D5ACBF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005" y="7471650"/>
                <a:ext cx="9517990" cy="15456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864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09E6C-AAB0-B877-858C-3877E2333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C5B22AE-2D3B-E654-12CB-9E946C7C89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5. </a:t>
            </a: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평가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050" name="Picture 2" descr="분류 평가방법 (1) - 정확도(Accuracy), 정밀도(Precision), 재현율(Recall) - Eunkyung's  github Blog">
            <a:extLst>
              <a:ext uri="{FF2B5EF4-FFF2-40B4-BE49-F238E27FC236}">
                <a16:creationId xmlns:a16="http://schemas.microsoft.com/office/drawing/2014/main" id="{78929DBF-31B9-A5C6-9261-1A7634BD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33800"/>
            <a:ext cx="923871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CEEBE4-68A0-D69B-9D50-93127FB81367}"/>
                  </a:ext>
                </a:extLst>
              </p:cNvPr>
              <p:cNvSpPr txBox="1"/>
              <p:nvPr/>
            </p:nvSpPr>
            <p:spPr>
              <a:xfrm>
                <a:off x="4385005" y="7471650"/>
                <a:ext cx="9517990" cy="1545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𝐴𝑐𝑐𝑢𝑟𝑎𝑐𝑦</m:t>
                      </m:r>
                      <m:r>
                        <a:rPr lang="en-US" altLang="ko-KR" sz="5000" b="0" i="1" smtClean="0">
                          <a:solidFill>
                            <a:srgbClr val="253532"/>
                          </a:solidFill>
                          <a:latin typeface="Cambria Math" panose="02040503050406030204" pitchFamily="18" charset="0"/>
                          <a:ea typeface="210 맨발의청춘 L" panose="020206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𝑇𝑁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𝑇𝑁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𝐹𝑃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𝐹𝑁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+</m:t>
                          </m:r>
                          <m:r>
                            <a:rPr lang="en-US" altLang="ko-KR" sz="5000" b="0" i="1" smtClean="0">
                              <a:solidFill>
                                <a:srgbClr val="253532"/>
                              </a:solidFill>
                              <a:latin typeface="Cambria Math" panose="02040503050406030204" pitchFamily="18" charset="0"/>
                              <a:ea typeface="210 맨발의청춘 L" panose="02020603020101020101" pitchFamily="18" charset="-127"/>
                            </a:rPr>
                            <m:t>𝑇𝑃</m:t>
                          </m:r>
                        </m:den>
                      </m:f>
                    </m:oMath>
                  </m:oMathPara>
                </a14:m>
                <a:endParaRPr lang="en-US" altLang="ko-KR" sz="5000" dirty="0">
                  <a:solidFill>
                    <a:srgbClr val="25353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CEEBE4-68A0-D69B-9D50-93127FB81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005" y="7471650"/>
                <a:ext cx="9517990" cy="15456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3) loss, accuracy 그래프 - 머신러닝 케라스 다루기 기초">
            <a:extLst>
              <a:ext uri="{FF2B5EF4-FFF2-40B4-BE49-F238E27FC236}">
                <a16:creationId xmlns:a16="http://schemas.microsoft.com/office/drawing/2014/main" id="{B71B7E95-874D-ED5E-498A-24915761C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31874"/>
            <a:ext cx="1372116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416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0664F-67EB-754D-828F-08643240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0454B-B21E-5A60-27E3-8844399DD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F9966-085F-780B-B58D-646FAE3BF43D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09F57C-7E6D-7670-D2F8-F11D4CA8AF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0" b="1" dirty="0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좃</a:t>
            </a:r>
            <a:r>
              <a:rPr lang="en-US" altLang="ko-KR" sz="16000" b="1" dirty="0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ko-KR" altLang="en-US" sz="16000" b="1" dirty="0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빠지게</a:t>
            </a:r>
            <a:endParaRPr lang="en-US" altLang="ko-KR" sz="16000" b="1" dirty="0">
              <a:solidFill>
                <a:srgbClr val="FFCC66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6000" b="1" dirty="0" err="1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공부하셈</a:t>
            </a:r>
            <a:r>
              <a:rPr lang="ko-KR" altLang="en-US" sz="16000" b="1" dirty="0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0" b="1" dirty="0" err="1">
                <a:solidFill>
                  <a:srgbClr val="FFCC6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ㅇㅇ</a:t>
            </a:r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54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70C22-886D-4245-777B-1D517C50E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B7101-48D0-D377-09A6-4B9331A1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44564B-353C-66B7-D765-BB551AE86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723DA-5569-FEB9-C6ED-A040485F5B7F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D3A7FB-A7B1-3DFE-9981-3AD09276A0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26" name="Picture 2" descr="1. AI, 머신러닝, 딥러닝의 기초 개념 요약 - 내 삶속 AI: 알게모르게 스며든 AI기술, 제대로 알고쓰자!">
            <a:extLst>
              <a:ext uri="{FF2B5EF4-FFF2-40B4-BE49-F238E27FC236}">
                <a16:creationId xmlns:a16="http://schemas.microsoft.com/office/drawing/2014/main" id="{F85AF98E-B577-0D2E-899F-09DD0F341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33500"/>
            <a:ext cx="12115800" cy="747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5683F1-CA53-1B06-3974-B1B534D928D7}"/>
              </a:ext>
            </a:extLst>
          </p:cNvPr>
          <p:cNvSpPr txBox="1"/>
          <p:nvPr/>
        </p:nvSpPr>
        <p:spPr>
          <a:xfrm>
            <a:off x="6553200" y="1333500"/>
            <a:ext cx="3554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기계학습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유남쌩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82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8D539-28D0-E4DB-A15C-334A56EB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D9EF1-2D37-E5F8-0B50-0E172EDC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776B90-090E-0CC8-EC07-1173550E0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8DBC4-20D8-FAF9-EC6E-D76CA6425660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9C40A1-8A5B-2B97-E901-0CDABADC00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050" name="Picture 2" descr="AI 용어] 기계학습의 알고리즘 : 지도학습 / 비지도학습 / 강화학습 : 네이버 블로그">
            <a:extLst>
              <a:ext uri="{FF2B5EF4-FFF2-40B4-BE49-F238E27FC236}">
                <a16:creationId xmlns:a16="http://schemas.microsoft.com/office/drawing/2014/main" id="{38BB34CC-4F35-2CE2-F7EA-9E2B65D4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22" y="1041501"/>
            <a:ext cx="13347156" cy="85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6F96455-30B6-4654-BBF9-4B44558C0CE6}"/>
              </a:ext>
            </a:extLst>
          </p:cNvPr>
          <p:cNvSpPr/>
          <p:nvPr/>
        </p:nvSpPr>
        <p:spPr>
          <a:xfrm>
            <a:off x="3135866" y="4686300"/>
            <a:ext cx="3886200" cy="3931611"/>
          </a:xfrm>
          <a:prstGeom prst="ellipse">
            <a:avLst/>
          </a:prstGeom>
          <a:noFill/>
          <a:ln w="76200">
            <a:solidFill>
              <a:srgbClr val="3D47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549E6D-FE2B-C72A-57A7-9811B7DAC094}"/>
              </a:ext>
            </a:extLst>
          </p:cNvPr>
          <p:cNvSpPr/>
          <p:nvPr/>
        </p:nvSpPr>
        <p:spPr>
          <a:xfrm>
            <a:off x="11373630" y="4648200"/>
            <a:ext cx="3886200" cy="3931611"/>
          </a:xfrm>
          <a:prstGeom prst="ellipse">
            <a:avLst/>
          </a:prstGeom>
          <a:noFill/>
          <a:ln w="76200">
            <a:solidFill>
              <a:srgbClr val="3D47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25F8-BB7A-3536-5476-DA56AC490419}"/>
              </a:ext>
            </a:extLst>
          </p:cNvPr>
          <p:cNvSpPr txBox="1"/>
          <p:nvPr/>
        </p:nvSpPr>
        <p:spPr>
          <a:xfrm>
            <a:off x="3206640" y="4306184"/>
            <a:ext cx="5271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5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F9F7A-F7CE-99DA-3748-EC9451FA15B0}"/>
              </a:ext>
            </a:extLst>
          </p:cNvPr>
          <p:cNvSpPr txBox="1"/>
          <p:nvPr/>
        </p:nvSpPr>
        <p:spPr>
          <a:xfrm>
            <a:off x="11506200" y="4255413"/>
            <a:ext cx="5271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5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76034-A686-F98F-F910-1F1E365DE9E3}"/>
              </a:ext>
            </a:extLst>
          </p:cNvPr>
          <p:cNvSpPr txBox="1"/>
          <p:nvPr/>
        </p:nvSpPr>
        <p:spPr>
          <a:xfrm>
            <a:off x="11068830" y="8755275"/>
            <a:ext cx="449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5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5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존</a:t>
            </a:r>
            <a:r>
              <a:rPr lang="en-US" altLang="ko-KR" sz="5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ko-KR" altLang="en-US" sz="5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 어려움</a:t>
            </a:r>
            <a:r>
              <a:rPr lang="en-US" altLang="ko-KR" sz="5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033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A7A97-4EE6-957D-3379-FC97619DD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A3FCC9D-4467-A911-46F3-2B1C8E9276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지도학습의 목표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C5A81-DA5B-5884-E1F1-C2E7845D247C}"/>
              </a:ext>
            </a:extLst>
          </p:cNvPr>
          <p:cNvSpPr txBox="1"/>
          <p:nvPr/>
        </p:nvSpPr>
        <p:spPr>
          <a:xfrm>
            <a:off x="10134600" y="5564257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BD742-6445-B6E8-F78A-1F82A0B2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04" y="2247900"/>
            <a:ext cx="4724400" cy="629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3C5E00-791C-B33C-48BB-D8EEDB78DF79}"/>
              </a:ext>
            </a:extLst>
          </p:cNvPr>
          <p:cNvSpPr txBox="1"/>
          <p:nvPr/>
        </p:nvSpPr>
        <p:spPr>
          <a:xfrm>
            <a:off x="5257800" y="8877300"/>
            <a:ext cx="1572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입력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96F15-F8AF-5E50-09A9-0828AF11437A}"/>
              </a:ext>
            </a:extLst>
          </p:cNvPr>
          <p:cNvSpPr txBox="1"/>
          <p:nvPr/>
        </p:nvSpPr>
        <p:spPr>
          <a:xfrm>
            <a:off x="10896600" y="8877300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81661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F6EA5-73F9-078F-D555-7E577DDD3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621CE03-B54F-D10E-E752-62E736F921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지도학습의 목표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B9296-3801-2021-D2E1-477F73CD5460}"/>
              </a:ext>
            </a:extLst>
          </p:cNvPr>
          <p:cNvSpPr txBox="1"/>
          <p:nvPr/>
        </p:nvSpPr>
        <p:spPr>
          <a:xfrm>
            <a:off x="10116296" y="4076700"/>
            <a:ext cx="719940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박주민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박주민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0"/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박주민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48A5E0-85AD-3B05-7E1F-BC89DFE2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171700"/>
            <a:ext cx="1314450" cy="175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FBFB06-E009-B921-D63A-483C33821630}"/>
              </a:ext>
            </a:extLst>
          </p:cNvPr>
          <p:cNvSpPr txBox="1"/>
          <p:nvPr/>
        </p:nvSpPr>
        <p:spPr>
          <a:xfrm>
            <a:off x="5128592" y="9231243"/>
            <a:ext cx="1572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입력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F7C50-835E-1E5B-03BA-DF5C806343E8}"/>
              </a:ext>
            </a:extLst>
          </p:cNvPr>
          <p:cNvSpPr txBox="1"/>
          <p:nvPr/>
        </p:nvSpPr>
        <p:spPr>
          <a:xfrm>
            <a:off x="13258800" y="9079593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867D9-F173-731F-61AA-F1576DAB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2171700"/>
            <a:ext cx="1314450" cy="1752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5E348D-2193-3780-4349-40E6B0E0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895344"/>
            <a:ext cx="1314450" cy="1752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CE7BDB-4260-C5F4-8A9D-B68C91F3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3895344"/>
            <a:ext cx="1314450" cy="1752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26C333-DE1E-0E3B-B5BD-DC60DD5D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2200656"/>
            <a:ext cx="1314450" cy="1752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6701FE-D93C-07CC-0369-5D5D03D3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2200656"/>
            <a:ext cx="1314450" cy="1752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83465C-BE98-1F01-E856-89DF63CF6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3924300"/>
            <a:ext cx="1314450" cy="1752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803F4B-3FB2-E4F2-604B-CD7098DE7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3924300"/>
            <a:ext cx="1314450" cy="1752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A21B76-CFA6-17F1-EF71-3370EE337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5629656"/>
            <a:ext cx="1314450" cy="1752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7BDA43-9D25-3A6E-36CB-0DB04E8F5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5629656"/>
            <a:ext cx="1314450" cy="1752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47509F-7F73-2940-344B-385CDAA8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7353300"/>
            <a:ext cx="1314450" cy="1752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A4A822-4A71-BB83-F4F0-5012D965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7353300"/>
            <a:ext cx="1314450" cy="1752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258D9A-8D11-C931-59B7-21FC69A9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5658612"/>
            <a:ext cx="1314450" cy="1752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70A156-2FBC-D1BD-0034-ED8AC7A7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5" y="5658612"/>
            <a:ext cx="1314450" cy="1752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3CBC68-84F6-5D53-4A61-85DC434B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7382256"/>
            <a:ext cx="1314450" cy="1752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6AA03D-90C0-2A70-EBD2-54ED2926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5" y="7382256"/>
            <a:ext cx="1314450" cy="1752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9150CF-47E5-E390-703C-1A08BA0DA9E6}"/>
              </a:ext>
            </a:extLst>
          </p:cNvPr>
          <p:cNvSpPr txBox="1"/>
          <p:nvPr/>
        </p:nvSpPr>
        <p:spPr>
          <a:xfrm>
            <a:off x="9451853" y="5000029"/>
            <a:ext cx="813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4CADDCD-F45F-5AF2-8495-6DFECB57A8BB}"/>
              </a:ext>
            </a:extLst>
          </p:cNvPr>
          <p:cNvSpPr/>
          <p:nvPr/>
        </p:nvSpPr>
        <p:spPr>
          <a:xfrm>
            <a:off x="9046958" y="4533900"/>
            <a:ext cx="1474234" cy="1447800"/>
          </a:xfrm>
          <a:prstGeom prst="ellipse">
            <a:avLst/>
          </a:prstGeom>
          <a:noFill/>
          <a:ln w="76200">
            <a:solidFill>
              <a:srgbClr val="3D47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48E7C7-4790-5A01-49CC-77F11F6929E7}"/>
              </a:ext>
            </a:extLst>
          </p:cNvPr>
          <p:cNvSpPr txBox="1"/>
          <p:nvPr/>
        </p:nvSpPr>
        <p:spPr>
          <a:xfrm>
            <a:off x="8811371" y="6277302"/>
            <a:ext cx="2215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93087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4DEF2-071F-FABC-D62B-748984C9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B065894-A9BF-A768-30BC-97E785F80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지도학습의 목표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7DE1A-55DB-DCF3-F824-A35FADA3123F}"/>
              </a:ext>
            </a:extLst>
          </p:cNvPr>
          <p:cNvSpPr txBox="1"/>
          <p:nvPr/>
        </p:nvSpPr>
        <p:spPr>
          <a:xfrm>
            <a:off x="12268200" y="5000029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박주민이네요 </a:t>
            </a:r>
            <a:r>
              <a:rPr lang="ko-KR" altLang="en-US" sz="4000" dirty="0" err="1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ㅇㅇ</a:t>
            </a:r>
            <a:endParaRPr lang="en-US" altLang="ko-KR" sz="4000" dirty="0">
              <a:solidFill>
                <a:srgbClr val="25353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771906-84BD-8789-DFC3-30EE7319A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467" y="2400300"/>
            <a:ext cx="4724400" cy="629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C734E-55F8-D00C-2C1A-EB488BB11EFE}"/>
              </a:ext>
            </a:extLst>
          </p:cNvPr>
          <p:cNvSpPr txBox="1"/>
          <p:nvPr/>
        </p:nvSpPr>
        <p:spPr>
          <a:xfrm>
            <a:off x="4876800" y="8980557"/>
            <a:ext cx="1572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입력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6ADF4-2DE5-0695-37F3-BFC573409B9B}"/>
              </a:ext>
            </a:extLst>
          </p:cNvPr>
          <p:cNvSpPr txBox="1"/>
          <p:nvPr/>
        </p:nvSpPr>
        <p:spPr>
          <a:xfrm>
            <a:off x="12496800" y="8699500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6FA4C-331A-163D-0342-1B2BE3DEC6A1}"/>
              </a:ext>
            </a:extLst>
          </p:cNvPr>
          <p:cNvSpPr txBox="1"/>
          <p:nvPr/>
        </p:nvSpPr>
        <p:spPr>
          <a:xfrm>
            <a:off x="9451853" y="5000029"/>
            <a:ext cx="813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A7C034-71B9-C13B-D315-1BBEBD0C9DF0}"/>
              </a:ext>
            </a:extLst>
          </p:cNvPr>
          <p:cNvSpPr/>
          <p:nvPr/>
        </p:nvSpPr>
        <p:spPr>
          <a:xfrm>
            <a:off x="9046958" y="4533900"/>
            <a:ext cx="1474234" cy="1447800"/>
          </a:xfrm>
          <a:prstGeom prst="ellipse">
            <a:avLst/>
          </a:prstGeom>
          <a:noFill/>
          <a:ln w="76200">
            <a:solidFill>
              <a:srgbClr val="3D47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070B0-661C-E395-2094-7D0864F2A741}"/>
              </a:ext>
            </a:extLst>
          </p:cNvPr>
          <p:cNvSpPr txBox="1"/>
          <p:nvPr/>
        </p:nvSpPr>
        <p:spPr>
          <a:xfrm>
            <a:off x="8811371" y="6277302"/>
            <a:ext cx="2215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252337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2F4D-8456-123D-6824-489D158A4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1595BE6-E879-A74A-5FE1-7A707E90AE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952500"/>
            <a:ext cx="12801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2</a:t>
            </a:r>
            <a:r>
              <a:rPr lang="en-US" sz="7000" spc="-95" dirty="0">
                <a:solidFill>
                  <a:srgbClr val="25353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sz="7000" spc="-95" dirty="0">
                <a:solidFill>
                  <a:srgbClr val="253532"/>
                </a:solidFill>
                <a:ea typeface="210 맨발의청춘 R" panose="02020603020101020101" pitchFamily="18" charset="-127"/>
              </a:rPr>
              <a:t>데이터 분할</a:t>
            </a:r>
            <a:endParaRPr sz="7000" spc="1805" dirty="0">
              <a:solidFill>
                <a:srgbClr val="25353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83C45-5859-8D75-269D-26B26360F92E}"/>
              </a:ext>
            </a:extLst>
          </p:cNvPr>
          <p:cNvSpPr txBox="1"/>
          <p:nvPr/>
        </p:nvSpPr>
        <p:spPr>
          <a:xfrm>
            <a:off x="12146340" y="5000029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박주민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(?)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B89E6-6BE9-E1DB-CA7B-91B3D49ED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19" y="3195637"/>
            <a:ext cx="7431256" cy="55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9FB339-8463-DE2B-C5D9-7F32C2523D68}"/>
              </a:ext>
            </a:extLst>
          </p:cNvPr>
          <p:cNvSpPr txBox="1"/>
          <p:nvPr/>
        </p:nvSpPr>
        <p:spPr>
          <a:xfrm>
            <a:off x="9451853" y="5000029"/>
            <a:ext cx="813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4000" dirty="0">
                <a:solidFill>
                  <a:srgbClr val="FF5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567C9A-F2E4-F4B7-E9DF-2E2732ECE207}"/>
              </a:ext>
            </a:extLst>
          </p:cNvPr>
          <p:cNvSpPr/>
          <p:nvPr/>
        </p:nvSpPr>
        <p:spPr>
          <a:xfrm>
            <a:off x="9046958" y="4533900"/>
            <a:ext cx="1474234" cy="1447800"/>
          </a:xfrm>
          <a:prstGeom prst="ellipse">
            <a:avLst/>
          </a:prstGeom>
          <a:noFill/>
          <a:ln w="76200">
            <a:solidFill>
              <a:srgbClr val="3D47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6BB96-1A97-28D5-530B-82A59A977F1D}"/>
              </a:ext>
            </a:extLst>
          </p:cNvPr>
          <p:cNvSpPr txBox="1"/>
          <p:nvPr/>
        </p:nvSpPr>
        <p:spPr>
          <a:xfrm>
            <a:off x="8811371" y="6277302"/>
            <a:ext cx="2215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 </a:t>
            </a:r>
            <a:r>
              <a:rPr lang="en-US" altLang="ko-KR" sz="4000" dirty="0">
                <a:solidFill>
                  <a:srgbClr val="25353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200868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0C56-D901-00F0-DDE3-7A1A8CE0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524FF-2AE0-3D36-0ED5-FD047C60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AA2C1-2F8E-F35E-BA6C-799AC5CA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55399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D3F95-09B0-8BB8-5ED4-25641FDB9848}"/>
              </a:ext>
            </a:extLst>
          </p:cNvPr>
          <p:cNvSpPr txBox="1"/>
          <p:nvPr/>
        </p:nvSpPr>
        <p:spPr>
          <a:xfrm>
            <a:off x="4572000" y="495994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D6BD56-273C-F2E9-379A-9745BCFC4A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5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0" b="1" dirty="0">
              <a:solidFill>
                <a:srgbClr val="EBE8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26" name="Picture 2" descr="3) Under/Over-fitting 해결방법 - 한땀한땀 딥러닝 컴퓨터 비전 백과사전">
            <a:extLst>
              <a:ext uri="{FF2B5EF4-FFF2-40B4-BE49-F238E27FC236}">
                <a16:creationId xmlns:a16="http://schemas.microsoft.com/office/drawing/2014/main" id="{BBBA7188-2575-3201-A5A6-B10726E5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798" y="2724150"/>
            <a:ext cx="12080403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709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4515</TotalTime>
  <Words>600</Words>
  <Application>Microsoft Office PowerPoint</Application>
  <PresentationFormat>사용자 지정</PresentationFormat>
  <Paragraphs>146</Paragraphs>
  <Slides>28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맑은 고딕</vt:lpstr>
      <vt:lpstr>210 맨발의청춘 L</vt:lpstr>
      <vt:lpstr>Calibri</vt:lpstr>
      <vt:lpstr>210 맨발의청춘 R</vt:lpstr>
      <vt:lpstr>Cambria Math</vt:lpstr>
      <vt:lpstr>210 맨발의청춘 B</vt:lpstr>
      <vt:lpstr>Bandal</vt:lpstr>
      <vt:lpstr>Office Theme</vt:lpstr>
      <vt:lpstr>PowerPoint 프레젠테이션</vt:lpstr>
      <vt:lpstr>남현석</vt:lpstr>
      <vt:lpstr>PowerPoint 프레젠테이션</vt:lpstr>
      <vt:lpstr>PowerPoint 프레젠테이션</vt:lpstr>
      <vt:lpstr>1. 지도학습의 목표</vt:lpstr>
      <vt:lpstr>1. 지도학습의 목표</vt:lpstr>
      <vt:lpstr>1. 지도학습의 목표</vt:lpstr>
      <vt:lpstr>2. 데이터 분할</vt:lpstr>
      <vt:lpstr>PowerPoint 프레젠테이션</vt:lpstr>
      <vt:lpstr>2. 데이터 분할</vt:lpstr>
      <vt:lpstr>3. 인공신경망 기본 구조</vt:lpstr>
      <vt:lpstr>PowerPoint 프레젠테이션</vt:lpstr>
      <vt:lpstr>PowerPoint 프레젠테이션</vt:lpstr>
      <vt:lpstr>3. 인공신경망 기본 구조</vt:lpstr>
      <vt:lpstr>3. 인공신경망 기본 구조</vt:lpstr>
      <vt:lpstr>3. 인공신경망 기본 구조</vt:lpstr>
      <vt:lpstr>3. 인공신경망 기본 구조</vt:lpstr>
      <vt:lpstr>3. 인공신경망 기본 구조</vt:lpstr>
      <vt:lpstr>4. 학습</vt:lpstr>
      <vt:lpstr>4. 학습</vt:lpstr>
      <vt:lpstr>4. 학습</vt:lpstr>
      <vt:lpstr>PowerPoint 프레젠테이션</vt:lpstr>
      <vt:lpstr>4. 학습</vt:lpstr>
      <vt:lpstr>4. 학습</vt:lpstr>
      <vt:lpstr>4. 학습</vt:lpstr>
      <vt:lpstr>5. 평가</vt:lpstr>
      <vt:lpstr>5. 평가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남현석</dc:creator>
  <cp:lastModifiedBy>남현석</cp:lastModifiedBy>
  <cp:revision>22</cp:revision>
  <dcterms:created xsi:type="dcterms:W3CDTF">2022-05-30T13:19:20Z</dcterms:created>
  <dcterms:modified xsi:type="dcterms:W3CDTF">2025-11-08T06:52:05Z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2022-05-30T00:00:00Z</vt:filetime>
  </property>
</Properties>
</file>